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57" r:id="rId6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8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9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75832-3B58-2341-30C8-48E538628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8DC33-6C3F-7FFB-9643-DFDE76B09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43708-77CD-F154-30E9-95A03B60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D058-DCEB-4F9E-95BF-579C89C970BF}" type="datetimeFigureOut">
              <a:rPr lang="en-DE" smtClean="0"/>
              <a:t>03/09/2024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E9E75-B9C0-A68B-004D-B429AEAB0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CC838-55A4-0FD5-A0D2-BC60B5DF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66A7-9752-4C33-AE10-6216F8F8C1D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9448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1CA4F-2A60-84E7-59C5-FFC1BD7D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B2DD7-26B1-F94E-12D7-3B1323636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2D9E9-9789-B4A6-4904-00824E898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D058-DCEB-4F9E-95BF-579C89C970BF}" type="datetimeFigureOut">
              <a:rPr lang="en-DE" smtClean="0"/>
              <a:t>03/09/2024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DA5CC-6137-7219-1F9A-624884EC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7D2DA-A663-F316-0DC1-7049BF67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66A7-9752-4C33-AE10-6216F8F8C1D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7226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29AE3A-6A39-06AA-BCAF-ADF9E17EB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D47AA-8907-F531-B3E2-F9344D1ED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CA364-FA49-C993-9CD1-88B080261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D058-DCEB-4F9E-95BF-579C89C970BF}" type="datetimeFigureOut">
              <a:rPr lang="en-DE" smtClean="0"/>
              <a:t>03/09/2024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F6835-42BB-2611-AF94-487319FA9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4E54C-896C-5326-7AD0-A301C58CF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66A7-9752-4C33-AE10-6216F8F8C1D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0790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C289-9DDC-C8DA-B1C1-18EA4F0A3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37CEB-B5C1-CB9A-EE9C-BB8B85E1F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11BC3-4663-9AE5-5CDF-2052FD179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D058-DCEB-4F9E-95BF-579C89C970BF}" type="datetimeFigureOut">
              <a:rPr lang="en-DE" smtClean="0"/>
              <a:t>03/09/2024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7E8C4-4F54-011F-D6AE-BF7FB1040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478D2-50B0-250A-D96C-AEBADEADB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66A7-9752-4C33-AE10-6216F8F8C1D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0577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F8BB7-DCE0-0AF5-02F1-4C93361A5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A4ADD-F747-6E62-59E4-1D5DCA511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45A17-050C-0B8C-E93A-ECB0E3C24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D058-DCEB-4F9E-95BF-579C89C970BF}" type="datetimeFigureOut">
              <a:rPr lang="en-DE" smtClean="0"/>
              <a:t>03/09/2024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A2297-5E0D-8F8A-4892-8C979B8E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AC55-3AC0-2512-8891-A5EAC375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66A7-9752-4C33-AE10-6216F8F8C1D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8864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61D99-54ED-A9E6-506B-44BAC4EFC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AFF59-2670-A45F-E079-214DB277C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6E226-B7B8-E101-C790-9E2F9408B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B3DB8-6FFA-22B6-F980-AA5271A3F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D058-DCEB-4F9E-95BF-579C89C970BF}" type="datetimeFigureOut">
              <a:rPr lang="en-DE" smtClean="0"/>
              <a:t>03/09/2024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26F08-5628-165C-D2A2-3F1A9EB7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FC929-9853-1461-CD94-9B7BFF4CF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66A7-9752-4C33-AE10-6216F8F8C1D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1781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D047F-3245-226D-A25E-60DBD93B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21A69-ACAF-231C-1B2C-E7D343654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3C1C9-1C2D-42ED-16B9-02ECB6FD0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3A7DE5-FDD2-2E80-EC27-2079C4BCE6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595256-1DB6-5829-72FC-6C5845B89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53A975-84BE-28E4-3C5C-0EB2BFA7E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D058-DCEB-4F9E-95BF-579C89C970BF}" type="datetimeFigureOut">
              <a:rPr lang="en-DE" smtClean="0"/>
              <a:t>03/09/2024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3B43D0-69A7-60EF-96BC-5788DD68D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47E4DE-0F31-CA1A-4C16-FF4B1D08E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66A7-9752-4C33-AE10-6216F8F8C1D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0977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0339B-2963-AD4C-7BCF-CF63FB0E5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069FE-ECC4-0AA3-9310-EB04208B2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D058-DCEB-4F9E-95BF-579C89C970BF}" type="datetimeFigureOut">
              <a:rPr lang="en-DE" smtClean="0"/>
              <a:t>03/09/2024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E5088B-A353-4A24-E862-55F8E9DD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6032C-D9D6-A096-DB10-9FD1F747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66A7-9752-4C33-AE10-6216F8F8C1D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8611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D1D329-35C9-DAA9-B54A-33B40523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D058-DCEB-4F9E-95BF-579C89C970BF}" type="datetimeFigureOut">
              <a:rPr lang="en-DE" smtClean="0"/>
              <a:t>03/09/2024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541A7F-5E6A-18DC-6164-DE7EC673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A2775-B0E4-5131-5D48-F33D4E13D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66A7-9752-4C33-AE10-6216F8F8C1D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5544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C2BF9-859D-2B84-7B88-F997FB37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7EB73-CF39-C406-0E54-A07A104B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04E37-9D0E-59E9-7376-3C8924D6F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C0C31-F448-BB5B-8ECE-E8D3DD0BA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D058-DCEB-4F9E-95BF-579C89C970BF}" type="datetimeFigureOut">
              <a:rPr lang="en-DE" smtClean="0"/>
              <a:t>03/09/2024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6E02C-D218-4BBB-A33F-D4174922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9214E-5E9B-1B50-EB75-A103757FC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66A7-9752-4C33-AE10-6216F8F8C1D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390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2C038-51C3-AEC2-AC03-D7212B67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E189A3-7D32-646F-FD5F-122D6DAFD0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1AF71-8700-8111-81C4-3186BDF42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8C894-9DBD-1809-B727-9F93B792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D058-DCEB-4F9E-95BF-579C89C970BF}" type="datetimeFigureOut">
              <a:rPr lang="en-DE" smtClean="0"/>
              <a:t>03/09/2024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012E2-0C07-5BAB-9B08-3CF545242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16078-DBF7-2A3F-E729-D599F37F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66A7-9752-4C33-AE10-6216F8F8C1D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5309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2F456A-6EC4-7B82-F14D-940568FB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8397D-C164-4571-B2ED-B69515EBC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DBDA9-7E06-2A20-21C1-1C9F21833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D058-DCEB-4F9E-95BF-579C89C970BF}" type="datetimeFigureOut">
              <a:rPr lang="en-DE" smtClean="0"/>
              <a:t>03/09/2024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DB132-622C-3FB5-13CD-6F849472A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C8647-988F-BA58-73F6-6DAA6483E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766A7-9752-4C33-AE10-6216F8F8C1D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1911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iogconference.org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iogconference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6B32B-2FB9-911B-5D68-06C21E3E3E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E5709F-1620-009E-4022-15D89CB2A0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6" name="Picture 5" descr="A bridge over water with a city in the background&#10;&#10;Description automatically generated">
            <a:extLst>
              <a:ext uri="{FF2B5EF4-FFF2-40B4-BE49-F238E27FC236}">
                <a16:creationId xmlns:a16="http://schemas.microsoft.com/office/drawing/2014/main" id="{94A83253-C614-EA17-55EE-89E0C3285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5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8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0235-DAD3-7DB8-4E66-82666DFE6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97607"/>
            <a:ext cx="7538720" cy="854658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24th Conference of the International Society of Geriatric Oncology</a:t>
            </a:r>
            <a:b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3200" i="1" dirty="0"/>
              <a:t> </a:t>
            </a:r>
            <a:r>
              <a:rPr lang="en-US" sz="2000" b="1" i="1" dirty="0">
                <a:solidFill>
                  <a:schemeClr val="bg1"/>
                </a:solidFill>
              </a:rPr>
              <a:t>“Promoting Equity &amp; Enhancing Optimal Care Delivery”</a:t>
            </a:r>
            <a:endParaRPr lang="en-DE" sz="32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9CC73F-00D5-62A3-ECCD-AA74BFE6F4F0}"/>
              </a:ext>
            </a:extLst>
          </p:cNvPr>
          <p:cNvSpPr txBox="1"/>
          <p:nvPr/>
        </p:nvSpPr>
        <p:spPr>
          <a:xfrm>
            <a:off x="519558" y="3679206"/>
            <a:ext cx="626803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The full range of geriatric oncology covered in 5 tracks: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Track 1: </a:t>
            </a:r>
            <a:r>
              <a:rPr lang="en-US" sz="1600" dirty="0">
                <a:solidFill>
                  <a:schemeClr val="bg1"/>
                </a:solidFill>
              </a:rPr>
              <a:t>Clinical trials and precision medicine in older adults with cancer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Track 2: </a:t>
            </a:r>
            <a:r>
              <a:rPr lang="en-US" sz="1600" dirty="0">
                <a:solidFill>
                  <a:schemeClr val="bg1"/>
                </a:solidFill>
              </a:rPr>
              <a:t>Biology and epidemiology in cancer and aging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Track 3: </a:t>
            </a:r>
            <a:r>
              <a:rPr lang="en-US" sz="1600" dirty="0">
                <a:solidFill>
                  <a:schemeClr val="bg1"/>
                </a:solidFill>
              </a:rPr>
              <a:t>Strategies and health services research to improve outcomes of diverse populations of older adults with cancer and their caregivers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Track 4: </a:t>
            </a:r>
            <a:r>
              <a:rPr lang="en-US" sz="1600" dirty="0">
                <a:solidFill>
                  <a:schemeClr val="bg1"/>
                </a:solidFill>
              </a:rPr>
              <a:t>Supportive care delivery in older adults with cancer and their caregivers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Track 5: </a:t>
            </a:r>
            <a:r>
              <a:rPr lang="en-US" sz="1600" dirty="0">
                <a:solidFill>
                  <a:schemeClr val="bg1"/>
                </a:solidFill>
              </a:rPr>
              <a:t>Education to improve geriatric oncology knowledge and practice</a:t>
            </a:r>
            <a:endParaRPr lang="en-DE" sz="16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D66DC6-F3D4-A784-FF61-8EC1CA684107}"/>
              </a:ext>
            </a:extLst>
          </p:cNvPr>
          <p:cNvCxnSpPr>
            <a:cxnSpLocks/>
          </p:cNvCxnSpPr>
          <p:nvPr/>
        </p:nvCxnSpPr>
        <p:spPr>
          <a:xfrm>
            <a:off x="436342" y="3552420"/>
            <a:ext cx="6236770" cy="88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C204D825-E797-6D2E-023A-00CA6F95ACAA}"/>
              </a:ext>
            </a:extLst>
          </p:cNvPr>
          <p:cNvSpPr/>
          <p:nvPr/>
        </p:nvSpPr>
        <p:spPr>
          <a:xfrm>
            <a:off x="7277503" y="2417644"/>
            <a:ext cx="4478155" cy="43282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6584C2"/>
                </a:solidFill>
              </a:rPr>
              <a:t>Check out the scientific </a:t>
            </a:r>
            <a:r>
              <a:rPr lang="en-US" sz="3200" b="1" dirty="0" err="1">
                <a:solidFill>
                  <a:srgbClr val="6584C2"/>
                </a:solidFill>
              </a:rPr>
              <a:t>programme</a:t>
            </a:r>
            <a:endParaRPr lang="en-US" sz="3200" b="1" dirty="0">
              <a:solidFill>
                <a:srgbClr val="6584C2"/>
              </a:solidFill>
            </a:endParaRPr>
          </a:p>
          <a:p>
            <a:pPr algn="ctr"/>
            <a:r>
              <a:rPr lang="en-US" sz="3200" b="1" dirty="0">
                <a:solidFill>
                  <a:srgbClr val="6584C2"/>
                </a:solidFill>
              </a:rPr>
              <a:t>and register now!</a:t>
            </a:r>
          </a:p>
          <a:p>
            <a:pPr algn="ctr"/>
            <a:endParaRPr lang="en-US" sz="2400" b="1" dirty="0">
              <a:solidFill>
                <a:srgbClr val="6584C2"/>
              </a:solidFill>
            </a:endParaRPr>
          </a:p>
          <a:p>
            <a:pPr algn="ctr"/>
            <a:r>
              <a:rPr lang="en-US" sz="2000" b="1" dirty="0">
                <a:solidFill>
                  <a:srgbClr val="6584C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www.siogconference.org</a:t>
            </a:r>
            <a:endParaRPr lang="en-US" sz="2000" b="1" dirty="0">
              <a:solidFill>
                <a:srgbClr val="6584C2"/>
              </a:solidFill>
            </a:endParaRPr>
          </a:p>
          <a:p>
            <a:pPr algn="ctr"/>
            <a:endParaRPr lang="en-US" sz="2000" b="1" dirty="0">
              <a:solidFill>
                <a:srgbClr val="6584C2"/>
              </a:solidFill>
            </a:endParaRPr>
          </a:p>
          <a:p>
            <a:pPr algn="ctr"/>
            <a:r>
              <a:rPr lang="en-US" sz="2000" b="1" dirty="0">
                <a:solidFill>
                  <a:srgbClr val="6584C2"/>
                </a:solidFill>
              </a:rPr>
              <a:t>#SIOG2024</a:t>
            </a:r>
            <a:endParaRPr lang="en-DE" sz="2000" b="1" dirty="0">
              <a:solidFill>
                <a:srgbClr val="6584C2"/>
              </a:solidFill>
            </a:endParaRPr>
          </a:p>
        </p:txBody>
      </p:sp>
      <p:pic>
        <p:nvPicPr>
          <p:cNvPr id="4" name="Picture 3" descr="A blue and white house&#10;&#10;Description automatically generated">
            <a:extLst>
              <a:ext uri="{FF2B5EF4-FFF2-40B4-BE49-F238E27FC236}">
                <a16:creationId xmlns:a16="http://schemas.microsoft.com/office/drawing/2014/main" id="{71C3ADC1-E238-790F-F560-D8560ADC7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0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8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2370667"/>
          </a:xfrm>
          <a:custGeom>
            <a:avLst/>
            <a:gdLst/>
            <a:ahLst/>
            <a:cxnLst/>
            <a:rect l="l" t="t" r="r" b="b"/>
            <a:pathLst>
              <a:path w="18288000" h="3556000">
                <a:moveTo>
                  <a:pt x="0" y="0"/>
                </a:moveTo>
                <a:lnTo>
                  <a:pt x="18288000" y="0"/>
                </a:lnTo>
                <a:lnTo>
                  <a:pt x="18288000" y="3556000"/>
                </a:lnTo>
                <a:lnTo>
                  <a:pt x="0" y="355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273127" y="4912268"/>
            <a:ext cx="6487365" cy="1216381"/>
          </a:xfrm>
          <a:custGeom>
            <a:avLst/>
            <a:gdLst/>
            <a:ahLst/>
            <a:cxnLst/>
            <a:rect l="l" t="t" r="r" b="b"/>
            <a:pathLst>
              <a:path w="9731048" h="1824572">
                <a:moveTo>
                  <a:pt x="0" y="0"/>
                </a:moveTo>
                <a:lnTo>
                  <a:pt x="9731048" y="0"/>
                </a:lnTo>
                <a:lnTo>
                  <a:pt x="9731048" y="1824571"/>
                </a:lnTo>
                <a:lnTo>
                  <a:pt x="0" y="18245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809010" y="2751841"/>
            <a:ext cx="5415601" cy="1779253"/>
          </a:xfrm>
          <a:custGeom>
            <a:avLst/>
            <a:gdLst/>
            <a:ahLst/>
            <a:cxnLst/>
            <a:rect l="l" t="t" r="r" b="b"/>
            <a:pathLst>
              <a:path w="8123401" h="2668879">
                <a:moveTo>
                  <a:pt x="0" y="0"/>
                </a:moveTo>
                <a:lnTo>
                  <a:pt x="8123401" y="0"/>
                </a:lnTo>
                <a:lnTo>
                  <a:pt x="8123401" y="2668879"/>
                </a:lnTo>
                <a:lnTo>
                  <a:pt x="0" y="26688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469071" y="4972618"/>
            <a:ext cx="5952750" cy="927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47"/>
              </a:lnSpc>
            </a:pPr>
            <a:r>
              <a:rPr lang="en-US" sz="5534" dirty="0">
                <a:solidFill>
                  <a:srgbClr val="6186C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REGISTER NOW!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17714" y="6388249"/>
            <a:ext cx="2590006" cy="265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60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www.siogconference.org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57671" y="2874069"/>
            <a:ext cx="4561201" cy="331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</a:pPr>
            <a:r>
              <a:rPr lang="en-US" sz="28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Pre-conference Workshops</a:t>
            </a:r>
          </a:p>
          <a:p>
            <a:pPr algn="ctr">
              <a:lnSpc>
                <a:spcPts val="2613"/>
              </a:lnSpc>
            </a:pPr>
            <a:endParaRPr lang="en-US" sz="2800" dirty="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ctr">
              <a:lnSpc>
                <a:spcPts val="2613"/>
              </a:lnSpc>
            </a:pPr>
            <a:r>
              <a:rPr lang="en-US" sz="28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Presidential Session</a:t>
            </a:r>
          </a:p>
          <a:p>
            <a:pPr algn="ctr">
              <a:lnSpc>
                <a:spcPts val="2613"/>
              </a:lnSpc>
            </a:pPr>
            <a:endParaRPr lang="en-US" sz="2800" dirty="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ctr">
              <a:lnSpc>
                <a:spcPts val="2613"/>
              </a:lnSpc>
            </a:pPr>
            <a:r>
              <a:rPr lang="en-US" sz="28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SIOG joint sessions with </a:t>
            </a:r>
          </a:p>
          <a:p>
            <a:pPr algn="ctr">
              <a:lnSpc>
                <a:spcPts val="2613"/>
              </a:lnSpc>
            </a:pPr>
            <a:r>
              <a:rPr lang="en-US" sz="28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CANO/ACIO</a:t>
            </a:r>
          </a:p>
          <a:p>
            <a:pPr algn="ctr">
              <a:lnSpc>
                <a:spcPts val="2613"/>
              </a:lnSpc>
            </a:pPr>
            <a:r>
              <a:rPr lang="en-US" sz="28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DIALOG</a:t>
            </a:r>
          </a:p>
          <a:p>
            <a:pPr algn="ctr">
              <a:lnSpc>
                <a:spcPts val="2613"/>
              </a:lnSpc>
            </a:pPr>
            <a:r>
              <a:rPr lang="en-US" sz="28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EORTC</a:t>
            </a:r>
          </a:p>
          <a:p>
            <a:pPr algn="ctr">
              <a:lnSpc>
                <a:spcPts val="2613"/>
              </a:lnSpc>
            </a:pPr>
            <a:r>
              <a:rPr lang="en-US" sz="2800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Rising Tide/CARG</a:t>
            </a:r>
          </a:p>
          <a:p>
            <a:pPr algn="ctr">
              <a:lnSpc>
                <a:spcPts val="2613"/>
              </a:lnSpc>
              <a:spcBef>
                <a:spcPct val="0"/>
              </a:spcBef>
            </a:pPr>
            <a:endParaRPr lang="en-US" sz="1866" dirty="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8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F734554-0D1A-9C43-9381-DC8916A77A1E}"/>
              </a:ext>
            </a:extLst>
          </p:cNvPr>
          <p:cNvSpPr txBox="1"/>
          <p:nvPr/>
        </p:nvSpPr>
        <p:spPr>
          <a:xfrm>
            <a:off x="507057" y="3395934"/>
            <a:ext cx="6094520" cy="31700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Presidential Session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Saturday, 19 Oct, 5:15 - 6:15 pm EST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Award presentation to finalists of </a:t>
            </a:r>
            <a:r>
              <a:rPr lang="en-US">
                <a:solidFill>
                  <a:schemeClr val="bg1"/>
                </a:solidFill>
              </a:rPr>
              <a:t>the:</a:t>
            </a:r>
            <a:br>
              <a:rPr lang="en-US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SIOG </a:t>
            </a:r>
            <a:r>
              <a:rPr lang="en-US" sz="2000" dirty="0" err="1">
                <a:solidFill>
                  <a:schemeClr val="bg1"/>
                </a:solidFill>
              </a:rPr>
              <a:t>Calabresi</a:t>
            </a:r>
            <a:r>
              <a:rPr lang="en-US" sz="2000" dirty="0">
                <a:solidFill>
                  <a:schemeClr val="bg1"/>
                </a:solidFill>
              </a:rPr>
              <a:t> Award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SIOG National Representative of the Year Award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SIOG BJ Kennedy Best Poster Award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SIOG Nursing &amp; Allied Health Investigator Award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SIOG Young Investigator Award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Arti Hurria Journal of Geriatric Oncology Annual Award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54E93F-7456-5AFE-15CF-9768E11CB249}"/>
              </a:ext>
            </a:extLst>
          </p:cNvPr>
          <p:cNvSpPr txBox="1"/>
          <p:nvPr/>
        </p:nvSpPr>
        <p:spPr>
          <a:xfrm>
            <a:off x="507057" y="2523676"/>
            <a:ext cx="60945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6584C2"/>
                </a:solidFill>
              </a:rPr>
              <a:t>SIOG 2024 Conference Awards</a:t>
            </a:r>
            <a:endParaRPr lang="en-DE" sz="3600" b="1" dirty="0">
              <a:solidFill>
                <a:srgbClr val="6584C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1D835F-D3E7-AECD-FA79-AD200A81DC75}"/>
              </a:ext>
            </a:extLst>
          </p:cNvPr>
          <p:cNvSpPr/>
          <p:nvPr/>
        </p:nvSpPr>
        <p:spPr>
          <a:xfrm>
            <a:off x="7194287" y="2431344"/>
            <a:ext cx="4490656" cy="428105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6584C2"/>
                </a:solidFill>
              </a:rPr>
              <a:t>REGISTER</a:t>
            </a:r>
          </a:p>
          <a:p>
            <a:pPr algn="ctr"/>
            <a:r>
              <a:rPr lang="en-US" sz="4800" b="1" dirty="0">
                <a:solidFill>
                  <a:srgbClr val="6584C2"/>
                </a:solidFill>
              </a:rPr>
              <a:t>NOW!</a:t>
            </a:r>
          </a:p>
          <a:p>
            <a:pPr algn="ctr"/>
            <a:endParaRPr lang="en-US" sz="2800" b="1" dirty="0">
              <a:solidFill>
                <a:srgbClr val="6584C2"/>
              </a:solidFill>
            </a:endParaRPr>
          </a:p>
          <a:p>
            <a:pPr algn="ctr"/>
            <a:r>
              <a:rPr lang="en-US" sz="2800" b="1" dirty="0">
                <a:solidFill>
                  <a:srgbClr val="6584C2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siogconference.org</a:t>
            </a:r>
            <a:endParaRPr lang="en-US" sz="2800" b="1" dirty="0">
              <a:solidFill>
                <a:srgbClr val="6584C2"/>
              </a:solidFill>
            </a:endParaRPr>
          </a:p>
          <a:p>
            <a:pPr algn="ctr"/>
            <a:endParaRPr lang="en-US" sz="2800" b="1" dirty="0">
              <a:solidFill>
                <a:srgbClr val="6584C2"/>
              </a:solidFill>
            </a:endParaRPr>
          </a:p>
          <a:p>
            <a:pPr algn="ctr"/>
            <a:r>
              <a:rPr lang="en-US" sz="3600" b="1" dirty="0">
                <a:solidFill>
                  <a:srgbClr val="6584C2"/>
                </a:solidFill>
              </a:rPr>
              <a:t>#SIOG2024</a:t>
            </a:r>
            <a:endParaRPr lang="en-DE" sz="3600" b="1" dirty="0">
              <a:solidFill>
                <a:srgbClr val="6584C2"/>
              </a:solidFill>
            </a:endParaRPr>
          </a:p>
        </p:txBody>
      </p:sp>
      <p:pic>
        <p:nvPicPr>
          <p:cNvPr id="2" name="Picture 1" descr="A blue and white house&#10;&#10;Description automatically generated">
            <a:extLst>
              <a:ext uri="{FF2B5EF4-FFF2-40B4-BE49-F238E27FC236}">
                <a16:creationId xmlns:a16="http://schemas.microsoft.com/office/drawing/2014/main" id="{84D10945-D351-B32D-3A13-91843E90D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39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8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0235-DAD3-7DB8-4E66-82666DFE6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1" y="2528484"/>
            <a:ext cx="12191999" cy="98728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24th Conference of the International Society of Geriatric Oncology</a:t>
            </a:r>
            <a:br>
              <a:rPr lang="en-US" sz="2800" dirty="0"/>
            </a:br>
            <a:r>
              <a:rPr lang="en-US" sz="2800" dirty="0"/>
              <a:t> </a:t>
            </a:r>
            <a:endParaRPr lang="en-DE" sz="2800" b="1" i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26003F-3652-273D-1AC7-A4EE2B48EBD8}"/>
              </a:ext>
            </a:extLst>
          </p:cNvPr>
          <p:cNvSpPr txBox="1"/>
          <p:nvPr/>
        </p:nvSpPr>
        <p:spPr>
          <a:xfrm>
            <a:off x="246436" y="6294268"/>
            <a:ext cx="261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www.siogconference.org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A blue and white house&#10;&#10;Description automatically generated">
            <a:extLst>
              <a:ext uri="{FF2B5EF4-FFF2-40B4-BE49-F238E27FC236}">
                <a16:creationId xmlns:a16="http://schemas.microsoft.com/office/drawing/2014/main" id="{225900DE-28E4-07B9-804C-0692911F7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370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452B1C-686E-B71D-50A0-17B7EF0E81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" t="439" r="358" b="1"/>
          <a:stretch/>
        </p:blipFill>
        <p:spPr>
          <a:xfrm>
            <a:off x="6963819" y="3515765"/>
            <a:ext cx="4981745" cy="3133329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30B36CD8-3D11-634A-9D89-5CB8AD152112}"/>
              </a:ext>
            </a:extLst>
          </p:cNvPr>
          <p:cNvSpPr/>
          <p:nvPr/>
        </p:nvSpPr>
        <p:spPr>
          <a:xfrm>
            <a:off x="819124" y="4817096"/>
            <a:ext cx="4981745" cy="889539"/>
          </a:xfrm>
          <a:custGeom>
            <a:avLst/>
            <a:gdLst/>
            <a:ahLst/>
            <a:cxnLst/>
            <a:rect l="l" t="t" r="r" b="b"/>
            <a:pathLst>
              <a:path w="9731048" h="1824572">
                <a:moveTo>
                  <a:pt x="0" y="0"/>
                </a:moveTo>
                <a:lnTo>
                  <a:pt x="9731048" y="0"/>
                </a:lnTo>
                <a:lnTo>
                  <a:pt x="9731048" y="1824571"/>
                </a:lnTo>
                <a:lnTo>
                  <a:pt x="0" y="18245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048F25D-0B8B-6DF5-0EE1-132FECCFE7FD}"/>
              </a:ext>
            </a:extLst>
          </p:cNvPr>
          <p:cNvSpPr txBox="1"/>
          <p:nvPr/>
        </p:nvSpPr>
        <p:spPr>
          <a:xfrm>
            <a:off x="786469" y="4663239"/>
            <a:ext cx="4858403" cy="889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47"/>
              </a:lnSpc>
            </a:pPr>
            <a:r>
              <a:rPr lang="en-US" sz="4400" dirty="0">
                <a:solidFill>
                  <a:srgbClr val="6186C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REGISTER NOW!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0EFDA3-70C7-B591-01D0-829FA68703CF}"/>
              </a:ext>
            </a:extLst>
          </p:cNvPr>
          <p:cNvSpPr txBox="1"/>
          <p:nvPr/>
        </p:nvSpPr>
        <p:spPr>
          <a:xfrm>
            <a:off x="298179" y="3398466"/>
            <a:ext cx="61022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“Promoting Equity </a:t>
            </a:r>
            <a:br>
              <a:rPr lang="en-US" sz="2800" b="1" i="1" dirty="0">
                <a:solidFill>
                  <a:schemeClr val="bg1"/>
                </a:solidFill>
              </a:rPr>
            </a:br>
            <a:r>
              <a:rPr lang="en-US" sz="2800" b="1" i="1" dirty="0">
                <a:solidFill>
                  <a:schemeClr val="bg1"/>
                </a:solidFill>
              </a:rPr>
              <a:t>&amp; Enhancing Optimal Care Delivery”</a:t>
            </a:r>
            <a:endParaRPr lang="en-DE" sz="2800" dirty="0"/>
          </a:p>
        </p:txBody>
      </p:sp>
    </p:spTree>
    <p:extLst>
      <p:ext uri="{BB962C8B-B14F-4D97-AF65-F5344CB8AC3E}">
        <p14:creationId xmlns:p14="http://schemas.microsoft.com/office/powerpoint/2010/main" val="1582392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Widescreen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Canva Sans Bold</vt:lpstr>
      <vt:lpstr>Gotham</vt:lpstr>
      <vt:lpstr>Gotham Bold</vt:lpstr>
      <vt:lpstr>Office Theme</vt:lpstr>
      <vt:lpstr>PowerPoint Presentation</vt:lpstr>
      <vt:lpstr>24th Conference of the International Society of Geriatric Oncology  “Promoting Equity &amp; Enhancing Optimal Care Delivery”</vt:lpstr>
      <vt:lpstr>PowerPoint Presentation</vt:lpstr>
      <vt:lpstr>PowerPoint Presentation</vt:lpstr>
      <vt:lpstr>24th Conference of the International Society of Geriatric Oncology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 Franz</dc:creator>
  <cp:lastModifiedBy>Marcy Snook</cp:lastModifiedBy>
  <cp:revision>10</cp:revision>
  <dcterms:created xsi:type="dcterms:W3CDTF">2023-11-30T14:20:47Z</dcterms:created>
  <dcterms:modified xsi:type="dcterms:W3CDTF">2024-09-03T15:45:28Z</dcterms:modified>
</cp:coreProperties>
</file>